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be375b222044dbf" /><Relationship Type="http://schemas.openxmlformats.org/officeDocument/2006/relationships/extended-properties" Target="/docProps/app.xml" Id="R26e0f2e6afc84f94" /><Relationship Type="http://schemas.openxmlformats.org/officeDocument/2006/relationships/officeDocument" Target="/ppt/presentation.xml" Id="R1c8fef873465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c3389cb42484f"/>
  </p:sldMasterIdLst>
  <p:notesMasterIdLst>
    <p:notesMasterId xmlns:r="http://schemas.openxmlformats.org/officeDocument/2006/relationships" r:id="Rf09d8b4e45754a8b"/>
  </p:notesMasterIdLst>
  <p:sldIdLst>
    <p:sldId xmlns:r="http://schemas.openxmlformats.org/officeDocument/2006/relationships" id="256" r:id="R3d6d4cac583746d7"/>
    <p:sldId xmlns:r="http://schemas.openxmlformats.org/officeDocument/2006/relationships" id="257" r:id="Rbb517752cd334bed"/>
    <p:sldId xmlns:r="http://schemas.openxmlformats.org/officeDocument/2006/relationships" id="258" r:id="R6935f4697f1145fb"/>
    <p:sldId xmlns:r="http://schemas.openxmlformats.org/officeDocument/2006/relationships" id="259" r:id="R9087e6f3b6cc4655"/>
    <p:sldId xmlns:r="http://schemas.openxmlformats.org/officeDocument/2006/relationships" id="260" r:id="R75af668089a04765"/>
    <p:sldId xmlns:r="http://schemas.openxmlformats.org/officeDocument/2006/relationships" id="261" r:id="Rd7d67593be714ca3"/>
    <p:sldId xmlns:r="http://schemas.openxmlformats.org/officeDocument/2006/relationships" id="262" r:id="Reb39944709444d73"/>
    <p:sldId xmlns:r="http://schemas.openxmlformats.org/officeDocument/2006/relationships" id="263" r:id="R8000f8c80c324d39"/>
    <p:sldId xmlns:r="http://schemas.openxmlformats.org/officeDocument/2006/relationships" id="264" r:id="Rb0b3008a7d644b4c"/>
    <p:sldId xmlns:r="http://schemas.openxmlformats.org/officeDocument/2006/relationships" id="265" r:id="Rd93423c51c084d6c"/>
    <p:sldId xmlns:r="http://schemas.openxmlformats.org/officeDocument/2006/relationships" id="266" r:id="Rac1882ce848a422c"/>
    <p:sldId xmlns:r="http://schemas.openxmlformats.org/officeDocument/2006/relationships" id="267" r:id="R91747754f3994ea7"/>
    <p:sldId xmlns:r="http://schemas.openxmlformats.org/officeDocument/2006/relationships" id="268" r:id="R23d0499c52494a26"/>
    <p:sldId xmlns:r="http://schemas.openxmlformats.org/officeDocument/2006/relationships" id="269" r:id="R7183985341f84ca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e056a43ea254b06" /><Relationship Type="http://schemas.openxmlformats.org/officeDocument/2006/relationships/slideMaster" Target="/ppt/slideMasters/slideMaster1.xml" Id="Rf08c3389cb42484f" /><Relationship Type="http://schemas.openxmlformats.org/officeDocument/2006/relationships/notesMaster" Target="/ppt/notesMasters/notesMaster1.xml" Id="Rf09d8b4e45754a8b" /><Relationship Type="http://schemas.openxmlformats.org/officeDocument/2006/relationships/presProps" Target="/ppt/presProps.xml" Id="Rc6ea19559deb4e51" /><Relationship Type="http://schemas.openxmlformats.org/officeDocument/2006/relationships/viewProps" Target="/ppt/viewProps.xml" Id="R918388a78bee4772" /><Relationship Type="http://schemas.openxmlformats.org/officeDocument/2006/relationships/tableStyles" Target="/ppt/tableStyles.xml" Id="R8d2f75b37f4347fe" /><Relationship Type="http://schemas.openxmlformats.org/officeDocument/2006/relationships/slide" Target="/ppt/slides/slide1.xml" Id="R3d6d4cac583746d7" /><Relationship Type="http://schemas.openxmlformats.org/officeDocument/2006/relationships/slide" Target="/ppt/slides/slide2.xml" Id="Rbb517752cd334bed" /><Relationship Type="http://schemas.openxmlformats.org/officeDocument/2006/relationships/slide" Target="/ppt/slides/slide3.xml" Id="R6935f4697f1145fb" /><Relationship Type="http://schemas.openxmlformats.org/officeDocument/2006/relationships/slide" Target="/ppt/slides/slide4.xml" Id="R9087e6f3b6cc4655" /><Relationship Type="http://schemas.openxmlformats.org/officeDocument/2006/relationships/slide" Target="/ppt/slides/slide5.xml" Id="R75af668089a04765" /><Relationship Type="http://schemas.openxmlformats.org/officeDocument/2006/relationships/slide" Target="/ppt/slides/slide6.xml" Id="Rd7d67593be714ca3" /><Relationship Type="http://schemas.openxmlformats.org/officeDocument/2006/relationships/slide" Target="/ppt/slides/slide7.xml" Id="Reb39944709444d73" /><Relationship Type="http://schemas.openxmlformats.org/officeDocument/2006/relationships/slide" Target="/ppt/slides/slide8.xml" Id="R8000f8c80c324d39" /><Relationship Type="http://schemas.openxmlformats.org/officeDocument/2006/relationships/slide" Target="/ppt/slides/slide9.xml" Id="Rb0b3008a7d644b4c" /><Relationship Type="http://schemas.openxmlformats.org/officeDocument/2006/relationships/slide" Target="/ppt/slides/slide10.xml" Id="Rd93423c51c084d6c" /><Relationship Type="http://schemas.openxmlformats.org/officeDocument/2006/relationships/slide" Target="/ppt/slides/slide11.xml" Id="Rac1882ce848a422c" /><Relationship Type="http://schemas.openxmlformats.org/officeDocument/2006/relationships/slide" Target="/ppt/slides/slide12.xml" Id="R91747754f3994ea7" /><Relationship Type="http://schemas.openxmlformats.org/officeDocument/2006/relationships/slide" Target="/ppt/slides/slide13.xml" Id="R23d0499c52494a26" /><Relationship Type="http://schemas.openxmlformats.org/officeDocument/2006/relationships/slide" Target="/ppt/slides/slide14.xml" Id="R7183985341f84ca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18e1109d9ff4b9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564eba51f664580" /><Relationship Type="http://schemas.openxmlformats.org/officeDocument/2006/relationships/notesMaster" Target="/ppt/notesMasters/notesMaster1.xml" Id="R312cf8089dca433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c951aa5e47c4534" /><Relationship Type="http://schemas.openxmlformats.org/officeDocument/2006/relationships/notesMaster" Target="/ppt/notesMasters/notesMaster1.xml" Id="Rebc0ee9cb4a64fa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1e0f7fcf7c64c18" /><Relationship Type="http://schemas.openxmlformats.org/officeDocument/2006/relationships/notesMaster" Target="/ppt/notesMasters/notesMaster1.xml" Id="R4c59932c12fd4a8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7d58f73acef491e" /><Relationship Type="http://schemas.openxmlformats.org/officeDocument/2006/relationships/notesMaster" Target="/ppt/notesMasters/notesMaster1.xml" Id="Rfdf20f4c4dff405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e26b1cbd27a4073" /><Relationship Type="http://schemas.openxmlformats.org/officeDocument/2006/relationships/notesMaster" Target="/ppt/notesMasters/notesMaster1.xml" Id="R8c2c1495f54748e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50f7ae520bf4fdf" /><Relationship Type="http://schemas.openxmlformats.org/officeDocument/2006/relationships/notesMaster" Target="/ppt/notesMasters/notesMaster1.xml" Id="R539c36043fdf419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75f56ac5c8c4b86" /><Relationship Type="http://schemas.openxmlformats.org/officeDocument/2006/relationships/notesMaster" Target="/ppt/notesMasters/notesMaster1.xml" Id="Rbd9e50666d4d4f8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938e75216004ae2" /><Relationship Type="http://schemas.openxmlformats.org/officeDocument/2006/relationships/notesMaster" Target="/ppt/notesMasters/notesMaster1.xml" Id="Rcd3e2919a02d46b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739ccb3a75b4c85" /><Relationship Type="http://schemas.openxmlformats.org/officeDocument/2006/relationships/notesMaster" Target="/ppt/notesMasters/notesMaster1.xml" Id="Rc3f0ddfb93a24fb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a8e7dce15674a88" /><Relationship Type="http://schemas.openxmlformats.org/officeDocument/2006/relationships/notesMaster" Target="/ppt/notesMasters/notesMaster1.xml" Id="R41572a8e7d6241a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75070fff01a4f66" /><Relationship Type="http://schemas.openxmlformats.org/officeDocument/2006/relationships/notesMaster" Target="/ppt/notesMasters/notesMaster1.xml" Id="Ref268d97261d4fc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5b391b5978d44fd" /><Relationship Type="http://schemas.openxmlformats.org/officeDocument/2006/relationships/notesMaster" Target="/ppt/notesMasters/notesMaster1.xml" Id="R6dceab56d8634d1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58bf9dd4aad44a7" /><Relationship Type="http://schemas.openxmlformats.org/officeDocument/2006/relationships/notesMaster" Target="/ppt/notesMasters/notesMaster1.xml" Id="R2e2f46e5f25c45f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5ab34121abc4fe1" /><Relationship Type="http://schemas.openxmlformats.org/officeDocument/2006/relationships/notesMaster" Target="/ppt/notesMasters/notesMaster1.xml" Id="R41b76df8eb2b4b7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Sleep Space Las Vegas - 10-Year Underwriting Model (Current), Project Summary.</a:t>
            </a:r>
          </a:p>
          <a:p xmlns:a="http://schemas.openxmlformats.org/drawingml/2006/main">
            <a:r>
              <a:t>- Current modeled case: 100 keys, 18,150.74 GSF, $8,494,300 total uses, $84,943 uses per key, $2,973,005 equity, and 22.329% leveraged IRR.</a:t>
            </a:r>
          </a:p>
          <a:p xmlns:a="http://schemas.openxmlformats.org/drawingml/2006/main">
            <a:r>
              <a:t>- All figures are pro forma projections based on assumptions that may change; they are not operating history or a guarantee of future performance.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initial market screens: 65%+ occupancy, $90+ market ADR, younger/digital-first guest mix, and shorter lengths of stay.</a:t>
            </a:r>
          </a:p>
          <a:p xmlns:a="http://schemas.openxmlformats.org/drawingml/2006/main">
            <a:r>
              <a:t>- These are preliminary screens, not acquisition criteria or a substitute for third-party market, feasibility, zoning, site, and underwriting diligence.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citizenM mycitizenM+ offers a paid annual membership with hotel discounts. https://www.citizenm.com/mycitizenmplus-threemonthsfree</a:t>
            </a:r>
          </a:p>
          <a:p xmlns:a="http://schemas.openxmlformats.org/drawingml/2006/main">
            <a:r>
              <a:t>- Ennismore Dis-loyalty offers a paid network-wide membership with hotel and food discounts. https://dis-loyalty.com/content/about/</a:t>
            </a:r>
          </a:p>
          <a:p xmlns:a="http://schemas.openxmlformats.org/drawingml/2006/main">
            <a:r>
              <a:t>- United completed $6.8B of MileagePlus-secured financing in 2020; this is a scale analogy only, not a Sleep Space relationship or commitment. https://www.sec.gov/Archives/edgar/data/100517/000110465920080673/tm2024018-1_8k.htm</a:t>
            </a:r>
          </a:p>
          <a:p xmlns:a="http://schemas.openxmlformats.org/drawingml/2006/main">
            <a:r>
              <a:t>- Sleep Space membership and prepaid partner demand are future concepts subject to product-market fit, contracts and underwriting.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team biographies and current Sleep Space advisor roles.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capital-raise positioning. Final amount and structure remain subject to site control, project scope and lender terms.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Sleep Space Las Vegas - 10-Year Underwriting Model (Current), Project Summary: 18,150.74 GSF / 100 keys = 181.51 GSF/key; Year 1 ADR = $83.37.</a:t>
            </a:r>
          </a:p>
          <a:p xmlns:a="http://schemas.openxmlformats.org/drawingml/2006/main">
            <a:r>
              <a:t>- Choice Hotels Sleep Inn Prototype &amp; Design Package: 84 rooms and 37,363 building GSF. https://www.choicehotelsdevelopment.com/sfsites/c/cms/delivery/media/MC66PQE3OF6BHMFFCZ7IQLY4YL5M</a:t>
            </a:r>
          </a:p>
          <a:p xmlns:a="http://schemas.openxmlformats.org/drawingml/2006/main">
            <a:r>
              <a:t>- Calculation: 37,363 / 84 = 444.80 GSF/key; 181.51 is 59.2% lower. At equal room revenue per key, 444.80 / 181.51 = 2.45x room-revenue density per building square foot. This is a mathematical illustration, not operating history.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Sleep Space pricing architecture and current website room plans.</a:t>
            </a:r>
          </a:p>
          <a:p xmlns:a="http://schemas.openxmlformats.org/drawingml/2006/main">
            <a:r>
              <a:t>- Marriott citizenM FAQ: consistent compact-room experience as a sector precedent. https://www.marriott.com/brands/citizenm/faqs.mi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Sleep Space FF&amp;E, OS&amp;E and guest-experience strategy.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Livio closed-wall planning scope: PROJECT_CONTEXT.md and sleep-space-main-sync/public/docs/fdd/fdd_preview.html.</a:t>
            </a:r>
          </a:p>
          <a:p xmlns:a="http://schemas.openxmlformats.org/drawingml/2006/main">
            <a:r>
              <a:t>- Internal factory-direct consolidation and QC workflow: sleep-space-main-sync/public/supply-catalog.js.</a:t>
            </a:r>
          </a:p>
          <a:p xmlns:a="http://schemas.openxmlformats.org/drawingml/2006/main">
            <a:r>
              <a:t>- McKinsey, Modular construction: From projects to products (2019). Benefits depend on repeatability, early design commitment, logistics and scale. https://www.mckinsey.com/capabilities/operations/our-insights/modular-construction-from-projects-to-products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Sleep Space ownership and operating thesis.</a:t>
            </a:r>
          </a:p>
          <a:p xmlns:a="http://schemas.openxmlformats.org/drawingml/2006/main">
            <a:r>
              <a:t>- citizenM ESG Report 2021 disclosed a fully integrated real-estate development, design/project-management and hotel-operating model as a sector precedent. https://assets.citizenm.com/images/ESG_report_2021-2.pdf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Crash Pad, guest app and staff app product screenshots and operating workflows.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Sleep Space cluster-operations thesis. Central hubs are future options subject to route density and unit economics.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Sleep Space Las Vegas - 10-Year Underwriting Model (Current): $8,494,300 total uses / 100 keys = $84,943 per key.</a:t>
            </a:r>
          </a:p>
          <a:p xmlns:a="http://schemas.openxmlformats.org/drawingml/2006/main">
            <a:r>
              <a:t>- HVS U.S. Hotel Development Cost Survey 2026: limited-service and midscale extended-stay median per-room development costs of approximately $170,000 to $197,000. https://www.hvs.com/article/10509-hvs-us-hotel-development-cost-survey-2026</a:t>
            </a:r>
          </a:p>
          <a:p xmlns:a="http://schemas.openxmlformats.org/drawingml/2006/main">
            <a:r>
              <a:t>- Calculated gap: $84,943 is approximately 50.0% below $170,000 and 56.9% below $197,000.</a:t>
            </a:r>
          </a:p>
          <a:p xmlns:a="http://schemas.openxmlformats.org/drawingml/2006/main">
            <a:r>
              <a:t>- The comparison is preliminary and not like-for-like; HVS cautions that location, product and scope materially affect project costs.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a6cfa506e426b" /></Relationships>
</file>

<file path=ppt/slideLayouts/slideLayout1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18d41d4bb8f40ce" /><Relationship Type="http://schemas.openxmlformats.org/officeDocument/2006/relationships/slideLayout" Target="/ppt/slideLayouts/slideLayout1.xml" Id="R94ee0dc116e8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e0dc116e84c09"/>
  </p:sldLayoutIdLst>
  <p:txStyles>
    <p:titleStyle>
      <a:lvl1pPr xmlns:a="http://schemas.openxmlformats.org/drawingml/2006/main" algn="ctr"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>
        <a:spcBef>
          <a:spcPts val="0"/>
        </a:spcBef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>
        <a:spcBef>
          <a:spcPts val="0"/>
        </a:spcBef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spcBef>
          <a:spcPts val="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spcBef>
          <a:spcPts val="0"/>
        </a:spcBef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spcBef>
          <a:spcPts val="0"/>
        </a:spcBef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0e99b0e964206" /><Relationship Type="http://schemas.openxmlformats.org/officeDocument/2006/relationships/image" Target="/ppt/media/image.png" Id="R80c68ef5d4d84e9f" /><Relationship Type="http://schemas.openxmlformats.org/officeDocument/2006/relationships/image" Target="/ppt/media/image2.png" Id="R09c8fac8f1c3461d" /><Relationship Type="http://schemas.openxmlformats.org/officeDocument/2006/relationships/image" Target="/ppt/media/image3.png" Id="Rf9a4153148464084" /><Relationship Type="http://schemas.openxmlformats.org/officeDocument/2006/relationships/notesSlide" Target="/ppt/notesSlides/notesSlide1.xml" Id="R1b770f2bcfe9498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0dd215bd400f" /><Relationship Type="http://schemas.openxmlformats.org/officeDocument/2006/relationships/image" Target="/ppt/media/image11.png" Id="Re79c10f55fdd439f" /><Relationship Type="http://schemas.openxmlformats.org/officeDocument/2006/relationships/notesSlide" Target="/ppt/notesSlides/notesSlide10.xml" Id="R36a554490df9483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89e29aebf4562" /><Relationship Type="http://schemas.openxmlformats.org/officeDocument/2006/relationships/image" Target="/ppt/media/image11.png" Id="Re6bba89a3d2849a2" /><Relationship Type="http://schemas.openxmlformats.org/officeDocument/2006/relationships/notesSlide" Target="/ppt/notesSlides/notesSlide11.xml" Id="R3043bb2240a0488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8a171215b4fa2" /><Relationship Type="http://schemas.openxmlformats.org/officeDocument/2006/relationships/image" Target="/ppt/media/image10.png" Id="R5194fa12fe4f44fe" /><Relationship Type="http://schemas.openxmlformats.org/officeDocument/2006/relationships/notesSlide" Target="/ppt/notesSlides/notesSlide12.xml" Id="R65268c78e22c4aa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37b3e094d42be" /><Relationship Type="http://schemas.openxmlformats.org/officeDocument/2006/relationships/image" Target="/ppt/media/image17.png" Id="R22e08c2a058448c8" /><Relationship Type="http://schemas.openxmlformats.org/officeDocument/2006/relationships/notesSlide" Target="/ppt/notesSlides/notesSlide13.xml" Id="R7a2ee4157181447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e98289d8d4c60" /><Relationship Type="http://schemas.openxmlformats.org/officeDocument/2006/relationships/image" Target="/ppt/media/image18.png" Id="R68bda5ffcee749e3" /><Relationship Type="http://schemas.openxmlformats.org/officeDocument/2006/relationships/image" Target="/ppt/media/image19.png" Id="R3d91d73d2af84a0d" /><Relationship Type="http://schemas.openxmlformats.org/officeDocument/2006/relationships/notesSlide" Target="/ppt/notesSlides/notesSlide14.xml" Id="Rfb885ff6f8b0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48464a115488b" /><Relationship Type="http://schemas.openxmlformats.org/officeDocument/2006/relationships/image" Target="/ppt/media/image4.png" Id="Rf7b7736a61c64771" /><Relationship Type="http://schemas.openxmlformats.org/officeDocument/2006/relationships/notesSlide" Target="/ppt/notesSlides/notesSlide2.xml" Id="R04f3b8614d32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56451c286427f" /><Relationship Type="http://schemas.openxmlformats.org/officeDocument/2006/relationships/image" Target="/ppt/media/image5.png" Id="R0b2ef1e39f114bb0" /><Relationship Type="http://schemas.openxmlformats.org/officeDocument/2006/relationships/image" Target="/ppt/media/image6.png" Id="R8c7867a575e8425b" /><Relationship Type="http://schemas.openxmlformats.org/officeDocument/2006/relationships/image" Target="/ppt/media/image7.png" Id="R73c6c64681b24ae8" /><Relationship Type="http://schemas.openxmlformats.org/officeDocument/2006/relationships/notesSlide" Target="/ppt/notesSlides/notesSlide3.xml" Id="R675a932679b2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5815e89c842a7" /><Relationship Type="http://schemas.openxmlformats.org/officeDocument/2006/relationships/image" Target="/ppt/media/image8.png" Id="R96545dd4b75f4137" /><Relationship Type="http://schemas.openxmlformats.org/officeDocument/2006/relationships/image" Target="/ppt/media/image9.png" Id="Re6ec6578daa14f59" /><Relationship Type="http://schemas.openxmlformats.org/officeDocument/2006/relationships/notesSlide" Target="/ppt/notesSlides/notesSlide4.xml" Id="Rd7f02f75fcd1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1d1a6c57c4285" /><Relationship Type="http://schemas.openxmlformats.org/officeDocument/2006/relationships/image" Target="/ppt/media/image10.png" Id="R7476b9eeea884a25" /><Relationship Type="http://schemas.openxmlformats.org/officeDocument/2006/relationships/notesSlide" Target="/ppt/notesSlides/notesSlide5.xml" Id="Rb3096353587d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7f93572fa4b92" /><Relationship Type="http://schemas.openxmlformats.org/officeDocument/2006/relationships/image" Target="/ppt/media/image11.png" Id="R73480532dcce4ca6" /><Relationship Type="http://schemas.openxmlformats.org/officeDocument/2006/relationships/notesSlide" Target="/ppt/notesSlides/notesSlide6.xml" Id="R00edcd9864cd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34ec3380497b" /><Relationship Type="http://schemas.openxmlformats.org/officeDocument/2006/relationships/image" Target="/ppt/media/image12.png" Id="R99d87229d2c8464e" /><Relationship Type="http://schemas.openxmlformats.org/officeDocument/2006/relationships/image" Target="/ppt/media/image13.png" Id="R864020fec3d54cae" /><Relationship Type="http://schemas.openxmlformats.org/officeDocument/2006/relationships/image" Target="/ppt/media/image14.png" Id="R85537de2294c48a6" /><Relationship Type="http://schemas.openxmlformats.org/officeDocument/2006/relationships/image" Target="/ppt/media/image15.png" Id="Rbd6e91d7ac9c42b5" /><Relationship Type="http://schemas.openxmlformats.org/officeDocument/2006/relationships/image" Target="/ppt/media/image16.png" Id="Re9ea45609f1b48f2" /><Relationship Type="http://schemas.openxmlformats.org/officeDocument/2006/relationships/notesSlide" Target="/ppt/notesSlides/notesSlide7.xml" Id="Rb902e54f554f46b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aeb4abf648fa" /><Relationship Type="http://schemas.openxmlformats.org/officeDocument/2006/relationships/image" Target="/ppt/media/image4.png" Id="Rc08944fd35814c17" /><Relationship Type="http://schemas.openxmlformats.org/officeDocument/2006/relationships/notesSlide" Target="/ppt/notesSlides/notesSlide8.xml" Id="R73db782351804c3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6d907dbc5426f" /><Relationship Type="http://schemas.openxmlformats.org/officeDocument/2006/relationships/image" Target="/ppt/media/image11.png" Id="Rd2a063e350e14a52" /><Relationship Type="http://schemas.openxmlformats.org/officeDocument/2006/relationships/notesSlide" Target="/ppt/notesSlides/notesSlide9.xml" Id="R56a39e5f2bdf4646" /></Relationships>
</file>

<file path=ppt/slides/slide1.xml><?xml version="1.0" encoding="utf-8"?>
<p:sld xmlns:p="http://schemas.openxmlformats.org/presentationml/2006/main">
  <p:cSld>
    <p:bg>
      <p:bgPr>
        <a:blipFill xmlns:a="http://schemas.openxmlformats.org/drawingml/2006/main">
          <a:blip xmlns:r="http://schemas.openxmlformats.org/officeDocument/2006/relationships" r:embed="R80c68ef5d4d84e9f"/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c8fac8f1c3461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0000" y="490000"/>
            <a:ext cx="505000" cy="675000"/>
          </a:xfrm>
          <a:prstGeom xmlns:a="http://schemas.openxmlformats.org/drawingml/2006/main" prst="rect">
            <a:avLst/>
          </a:prstGeom>
        </p:spPr>
      </p:pic>
      <p:sp>
        <p:nvSpPr>
          <p:cNvPr id="4" name="Text 0">
            <a:extLst xmlns:a="http://schemas.openxmlformats.org/drawingml/2006/main">
              <a:ext uri="{FF2B5EF4-FFF2-40B4-BE49-F238E27FC236}">
                <a16:creationId xmlns:a16="http://schemas.microsoft.com/office/drawing/2014/main" id="{69975A1E-204C-46E9-9C71-AC0E18695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0000" y="455000"/>
            <a:ext cx="4550000" cy="83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33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Sleep Space</a:t>
            </a:r>
          </a:p>
        </p:txBody>
      </p:sp>
      <p:sp>
        <p:nvSpPr>
          <p:cNvPr id="5" name="Text 1">
            <a:extLst xmlns:a="http://schemas.openxmlformats.org/drawingml/2006/main">
              <a:ext uri="{FF2B5EF4-FFF2-40B4-BE49-F238E27FC236}">
                <a16:creationId xmlns:a16="http://schemas.microsoft.com/office/drawing/2014/main" id="{781D6B65-64BA-4F68-9F5D-3AB9146A2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743200"/>
            <a:ext cx="7132320" cy="1554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5400"/>
              </a:lnSpc>
              <a:buNone/>
              <a:defRPr sz="3600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36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A hotel built</a:t>
            </a:r>
          </a:p>
          <a:p xmlns:a="http://schemas.openxmlformats.org/drawingml/2006/main">
            <a:pPr marL="0" indent="0" algn="l">
              <a:lnSpc>
                <a:spcPts val="5400"/>
              </a:lnSpc>
              <a:buNone/>
              <a:defRPr sz="3600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36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like a product.</a:t>
            </a:r>
          </a:p>
        </p:txBody>
      </p:sp>
      <p:sp>
        <p:nvSpPr>
          <p:cNvPr id="6" name="Text 2">
            <a:extLst xmlns:a="http://schemas.openxmlformats.org/drawingml/2006/main">
              <a:ext uri="{FF2B5EF4-FFF2-40B4-BE49-F238E27FC236}">
                <a16:creationId xmlns:a16="http://schemas.microsoft.com/office/drawing/2014/main" id="{A62C8C99-4AC0-441C-A736-0975AF279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07408"/>
            <a:ext cx="7132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Lower build cost. Leaner operations.</a:t>
            </a:r>
          </a:p>
          <a:p xmlns:a="http://schemas.openxmlformats.org/drawingml/2006/main">
            <a:pPr marL="0" indent="0" algn="l">
              <a:buNone/>
              <a:def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A network guests can subscribe to.</a:t>
            </a:r>
          </a:p>
        </p:txBody>
      </p:sp>
      <p:sp>
        <p:nvSpPr>
          <p:cNvPr id="7" name="Text 3">
            <a:extLst xmlns:a="http://schemas.openxmlformats.org/drawingml/2006/main">
              <a:ext uri="{FF2B5EF4-FFF2-40B4-BE49-F238E27FC236}">
                <a16:creationId xmlns:a16="http://schemas.microsoft.com/office/drawing/2014/main" id="{F43FBA95-539B-4D7D-98DB-0EFFD3DC8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989320"/>
            <a:ext cx="64008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12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INVESTOR PRESENTATION  •  100-ROOM PROTOTYPE</a:t>
            </a:r>
          </a:p>
        </p:txBody>
      </p:sp>
      <p:sp>
        <p:nvSpPr>
          <p:cNvPr id="8" name="Text 4">
            <a:extLst xmlns:a="http://schemas.openxmlformats.org/drawingml/2006/main">
              <a:ext uri="{FF2B5EF4-FFF2-40B4-BE49-F238E27FC236}">
                <a16:creationId xmlns:a16="http://schemas.microsoft.com/office/drawing/2014/main" id="{314859BF-F4F7-44B9-B8F6-6673DA9BD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63640"/>
            <a:ext cx="64008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000">
                <a:solidFill>
                  <a:srgbClr val="8A93A6"/>
                </a:solidFill>
                <a:latin typeface="Helvetica"/>
                <a:ea typeface="Helvetica"/>
                <a:cs typeface="Helvetica"/>
              </a:rPr>
              <a:t>Sleep Space  -  sleepspace.net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a4153148464084"/>
          <a:srcRect xmlns:a="http://schemas.openxmlformats.org/drawingml/2006/main" l="4000" t="4500" r="4000" b="35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0000" y="120000"/>
            <a:ext cx="4947000" cy="6650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6662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8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9c10f55fdd439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926053CD-E156-4467-A914-A4CC4C404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CURRENT UNDERWRITING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57A71557-C408-47BD-AF86-B008D531C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075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075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The prototype is built for capital efficiency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8C874D6D-8821-46A1-BEAE-BA1A71866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109087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The current case turns 18,151 GSF into 100 keys.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7885C864-5E7A-4D20-9AEE-62B504679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5C72CC77-0671-4A38-87B8-FD3D3B08F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3200" b="1">
                <a:solidFill>
                  <a:srgbClr val="C92410"/>
                </a:solidFill>
                <a:latin typeface="Helvetica"/>
                <a:ea typeface="Helvetica"/>
                <a:cs typeface="Helvetica"/>
              </a:rPr>
              <a:t>100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2D88A92-4669-46C0-8D56-6BF354814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ROOMS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6C1573F9-5827-4AA9-9C55-2B9146BD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50 Economy / 50 Economy Plus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105B0F58-4175-419A-ADDE-9F3B2CEEF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2424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212726A6-3534-4AE8-9DFF-38D9954EB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3200" b="1">
                <a:solidFill>
                  <a:srgbClr val="C92410"/>
                </a:solidFill>
                <a:latin typeface="Helvetica"/>
                <a:ea typeface="Helvetica"/>
                <a:cs typeface="Helvetica"/>
              </a:rPr>
              <a:t>18,151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9DEC6F8-C63B-4985-9491-63FE7F3A3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TOTAL GSF</a:t>
            </a: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0A908E7E-3F6E-4613-9E53-E41F7CEB8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181.5 GSF / key</a:t>
            </a:r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6272666A-0BF7-4FF5-A073-D4C0BDEB2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768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72C34369-2D3A-461F-A558-AFE22060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1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31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$84.9K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9A3BAD6B-F6E1-43CA-BB4C-CD2E84AB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USES / KEY</a:t>
            </a: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FEBF7C47-A2B3-453A-8CFB-F90DEA15D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Current underwriting</a:t>
            </a:r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08A034D4-37F1-42E5-B2EA-B8DAAF88C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D33DA686-8083-4527-92FF-35B4CB08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1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31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22.3%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004ACE01-5839-4FDC-A1FF-5528B1BB4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LEVERAGED IRR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9B427940-9AB0-4C17-B35A-CA122F400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10-year modeled</a:t>
            </a:r>
          </a:p>
        </p:txBody>
      </p:sp>
      <p:sp>
        <p:nvSpPr>
          <p:cNvPr id="22" name="Shape 19">
            <a:extLst xmlns:a="http://schemas.openxmlformats.org/drawingml/2006/main">
              <a:ext uri="{FF2B5EF4-FFF2-40B4-BE49-F238E27FC236}">
                <a16:creationId xmlns:a16="http://schemas.microsoft.com/office/drawing/2014/main" id="{224CCC9F-9EE8-4DD8-BEDD-D594BD59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07408"/>
            <a:ext cx="10908792" cy="1371600"/>
          </a:xfrm>
          <a:prstGeom xmlns:a="http://schemas.openxmlformats.org/drawingml/2006/main" prst="roundRect">
            <a:avLst>
              <a:gd name="adj" fmla="val 7333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3800E19E-F536-4767-A7D7-173A6DF2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590288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CURRENT PROTOTYPE CASE</a:t>
            </a: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3B209CBB-29BE-47F4-A5CE-A8B756535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882896"/>
            <a:ext cx="10177272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100 keys  •  $8.49M uses  •  $2.97M equity  •  projections, not operating history</a:t>
            </a: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6BB0A782-3F8C-4EAC-A190-A01C4AE75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10</a:t>
            </a:r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2E25E9B3-FEE0-42E1-B255-39572EB87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154854700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8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bba89a3d2849a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926053CD-E156-4467-A914-A4CC4C404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MARKET SCREEN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57A71557-C408-47BD-AF86-B008D531C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15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315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A disciplined buy box for the first nodes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8C874D6D-8821-46A1-BEAE-BA1A71866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109087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650" b="0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650" b="0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Start where demand is healthy, rates support the product and short stays repeat.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7885C864-5E7A-4D20-9AEE-62B504679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5C72CC77-0671-4A38-87B8-FD3D3B08F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4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24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65%+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2D88A92-4669-46C0-8D56-6BF354814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OCCUPANCY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6C1573F9-5827-4AA9-9C55-2B9146BD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350" b="1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Healthy demand before adding supply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105B0F58-4175-419A-ADDE-9F3B2CEEF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2424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212726A6-3534-4AE8-9DFF-38D9954EB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4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24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$90+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9DEC6F8-C63B-4985-9491-63FE7F3A3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MARKET ADR</a:t>
            </a: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0A908E7E-3F6E-4613-9E53-E41F7CEB8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350" b="1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Rate room above the modeled $83 ADR</a:t>
            </a:r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6272666A-0BF7-4FF5-A073-D4C0BDEB2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768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72C34369-2D3A-461F-A558-AFE22060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25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22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DIGITAL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9A3BAD6B-F6E1-43CA-BB4C-CD2E84AB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GUEST MIX</a:t>
            </a: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FEBF7C47-A2B3-453A-8CFB-F90DEA15D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350" b="1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Younger-skewing, phone-first demand</a:t>
            </a:r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08A034D4-37F1-42E5-B2EA-B8DAAF88C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D33DA686-8083-4527-92FF-35B4CB08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25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22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SHORT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004ACE01-5839-4FDC-A1FF-5528B1BB4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STAYS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9B427940-9AB0-4C17-B35A-CA122F400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350" b="1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Transient, repeatable room nights</a:t>
            </a:r>
          </a:p>
        </p:txBody>
      </p:sp>
      <p:sp>
        <p:nvSpPr>
          <p:cNvPr id="22" name="Shape 19">
            <a:extLst xmlns:a="http://schemas.openxmlformats.org/drawingml/2006/main">
              <a:ext uri="{FF2B5EF4-FFF2-40B4-BE49-F238E27FC236}">
                <a16:creationId xmlns:a16="http://schemas.microsoft.com/office/drawing/2014/main" id="{224CCC9F-9EE8-4DD8-BEDD-D594BD59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07408"/>
            <a:ext cx="10908792" cy="1371600"/>
          </a:xfrm>
          <a:prstGeom xmlns:a="http://schemas.openxmlformats.org/drawingml/2006/main" prst="roundRect">
            <a:avLst>
              <a:gd name="adj" fmla="val 7333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3800E19E-F536-4767-A7D7-173A6DF2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590288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SCREEN, THEN UNDERWRITE</a:t>
            </a: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3B209CBB-29BE-47F4-A5CE-A8B756535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882896"/>
            <a:ext cx="10177272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Third-party market study  •  competitive set  •  site-level feasibility</a:t>
            </a: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6BB0A782-3F8C-4EAC-A190-A01C4AE75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11</a:t>
            </a:r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2E25E9B3-FEE0-42E1-B255-39572EB87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154854700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94fa12fe4f44f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59035682-E62E-4788-AB53-DA70663AB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THE NETWORK MODEL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DDCF9C39-826E-4B1F-BEFE-5178A8E25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Membership becomes the flywheel - after density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FC245733-E463-4AD9-80B6-EC60BB716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62125"/>
            <a:ext cx="10908792" cy="3429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575" b="0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575" b="0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The first hotel works alone. The network unlocks recurring demand.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1734AF80-9A20-4D97-8068-E433F1425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5271516" cy="2286000"/>
          </a:xfrm>
          <a:prstGeom xmlns:a="http://schemas.openxmlformats.org/drawingml/2006/main" prst="roundRect">
            <a:avLst>
              <a:gd name="adj" fmla="val 44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48F9955D-19D8-4A7B-A1B5-88646AF4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76500"/>
            <a:ext cx="4722876" cy="285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DAY ONE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9E227CE-2A16-4D9A-8114-41128E86D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38450"/>
            <a:ext cx="4722876" cy="552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925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2925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Two price anchors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81A0EFD-AA5E-4C6F-9145-F11BEEFE1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48050"/>
            <a:ext cx="4722876" cy="3429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Simple public rates</a:t>
            </a: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69B5D45F-8DC5-4CF5-9B07-BE6F4D4FD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14775"/>
            <a:ext cx="4722876" cy="3619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6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No mandatory fee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8BD9729-1496-4112-8256-9167CC581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781425"/>
            <a:ext cx="47244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461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65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Low member rates  •  prepaid partner room blocks</a:t>
            </a:r>
          </a:p>
        </p:txBody>
      </p:sp>
      <p:sp>
        <p:nvSpPr>
          <p:cNvPr id="16" name="Shape 13">
            <a:extLst xmlns:a="http://schemas.openxmlformats.org/drawingml/2006/main">
              <a:ext uri="{FF2B5EF4-FFF2-40B4-BE49-F238E27FC236}">
                <a16:creationId xmlns:a16="http://schemas.microsoft.com/office/drawing/2014/main" id="{27D2A1DF-D67F-4BA9-9C9F-611A1948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7356" y="2286000"/>
            <a:ext cx="5271516" cy="2286000"/>
          </a:xfrm>
          <a:prstGeom xmlns:a="http://schemas.openxmlformats.org/drawingml/2006/main" prst="roundRect">
            <a:avLst>
              <a:gd name="adj" fmla="val 44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D8F6DB62-6BE8-4E77-9F8D-2998E72C9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1676" y="2476500"/>
            <a:ext cx="4722876" cy="285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AT NETWORK SCALE</a:t>
            </a:r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0A99B3DF-504D-404C-B405-E9A7284FB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1676" y="2838450"/>
            <a:ext cx="4722876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600"/>
              </a:lnSpc>
              <a:buNone/>
              <a:defRPr sz="2625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2625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Members + partners</a:t>
            </a:r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7E9CC805-F245-48D9-857E-AD87D0059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846320"/>
            <a:ext cx="10908792" cy="1280160"/>
          </a:xfrm>
          <a:prstGeom xmlns:a="http://schemas.openxmlformats.org/drawingml/2006/main" prst="roundRect">
            <a:avLst>
              <a:gd name="adj" fmla="val 7857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078CC961-A74C-4E16-8E99-141FAD651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010150"/>
            <a:ext cx="5486400" cy="285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NETWORK FLYWHEEL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DA5DA3F2-C51E-4166-8572-58F991E7A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324475"/>
            <a:ext cx="10177272" cy="571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600"/>
              </a:lnSpc>
              <a:buNone/>
              <a:defRPr sz="1800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8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Prepaid demand  →  financeable cash flow  →  more hotels  →  stronger membership</a:t>
            </a:r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B5FAB229-6767-436B-A83D-6B13FD0B4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12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7A23EE3E-B5F8-4549-9F60-C2D59E004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82410959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e08c2a058448c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4F1CE9D2-A618-4DF9-A7DF-5DE9151B7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LEADERSHIP &amp; ADVISORS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E5C65B91-9E35-42A0-9485-2E921EDCB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1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1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A team built around the hard parts</a:t>
            </a:r>
          </a:p>
        </p:txBody>
      </p:sp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1182DD5B-C69D-4B1D-A563-136F5B539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3392424" cy="3246120"/>
          </a:xfrm>
          <a:prstGeom xmlns:a="http://schemas.openxmlformats.org/drawingml/2006/main" prst="roundRect">
            <a:avLst>
              <a:gd name="adj" fmla="val 3099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96269AAA-EE85-4E2C-A036-8E42D4046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2670048"/>
            <a:ext cx="859536" cy="859536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037D0355-C579-402A-A8AD-201CB2BB2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2670048"/>
            <a:ext cx="859536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24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ES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A8E0053-62E5-4E40-9678-9077050DA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3694176"/>
            <a:ext cx="2660904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8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Ethan Sargent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8889AE17-803C-4D0B-99CC-022941814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078224"/>
            <a:ext cx="2660904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12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FOUNDER &amp; INTEGRATOR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AA569BE-A494-43FC-AD6A-A05D2FC19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389120"/>
            <a:ext cx="2660904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  <a:def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Combines brand, real estate, product and Crash Pad into one operating company.</a:t>
            </a:r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CD02565-E824-4D1C-BF32-B4F27CE6B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8264" y="2286000"/>
            <a:ext cx="3392424" cy="3246120"/>
          </a:xfrm>
          <a:prstGeom xmlns:a="http://schemas.openxmlformats.org/drawingml/2006/main" prst="roundRect">
            <a:avLst>
              <a:gd name="adj" fmla="val 3099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2" name="Shape 9">
            <a:extLst xmlns:a="http://schemas.openxmlformats.org/drawingml/2006/main">
              <a:ext uri="{FF2B5EF4-FFF2-40B4-BE49-F238E27FC236}">
                <a16:creationId xmlns:a16="http://schemas.microsoft.com/office/drawing/2014/main" id="{533B3749-A800-4BDF-B45E-1EC02210E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2670048"/>
            <a:ext cx="859536" cy="859536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9C41380A-3E6B-471F-9F80-5ABB4CD08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2670048"/>
            <a:ext cx="859536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24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GP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BE2D31D-9E9D-4014-BEDB-8F3572BB2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3694176"/>
            <a:ext cx="2660904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8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Greg Posmantur</a:t>
            </a:r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7EB0BA55-9259-4A0D-B0AC-B91B7886D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4078224"/>
            <a:ext cx="2660904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12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HOTEL OPERATIONS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4D042ED4-0D99-44D1-BE96-841DBB59D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4389120"/>
            <a:ext cx="2660904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  <a:def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Limited-service standards, openings and operating discipline across 30+ hotel brands.</a:t>
            </a:r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B5BED8BB-614A-41C2-8230-9F58F3FEB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448" y="2286000"/>
            <a:ext cx="3392424" cy="3246120"/>
          </a:xfrm>
          <a:prstGeom xmlns:a="http://schemas.openxmlformats.org/drawingml/2006/main" prst="roundRect">
            <a:avLst>
              <a:gd name="adj" fmla="val 3099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A9D4FBDE-1AD8-4AEA-AD9E-D976F2B8B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2670048"/>
            <a:ext cx="859536" cy="859536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36128F22-DAE6-4462-BBBD-D24ED2BA1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2670048"/>
            <a:ext cx="859536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24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NA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B815AE2F-FB21-42EA-9E1E-2BE46E5A1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3694176"/>
            <a:ext cx="2660904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8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Navneet Aron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78899411-4760-488A-97CA-F43ACDD22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4078224"/>
            <a:ext cx="2660904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12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BUILD SYSTEM</a:t>
            </a:r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5432B2AF-65B5-4807-9035-BBDD54180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4389120"/>
            <a:ext cx="2660904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  <a:def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Livio founder; panelized delivery, engineering and repeatable construction.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BC8721A6-3D24-466F-BEA5-9BF0F6075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13</a:t>
            </a: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33DC5F05-8494-468A-B1E8-9A1A40318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2114698533"/>
      </p:ext>
    </p:extLst>
  </p:cSld>
</p:sld>
</file>

<file path=ppt/slides/slide14.xml><?xml version="1.0" encoding="utf-8"?>
<p:sld xmlns:p="http://schemas.openxmlformats.org/presentationml/2006/main">
  <p:cSld>
    <p:bg>
      <p:bgPr>
        <a:blipFill xmlns:a="http://schemas.openxmlformats.org/drawingml/2006/main">
          <a:blip xmlns:r="http://schemas.openxmlformats.org/officeDocument/2006/relationships" r:embed="R68bda5ffcee749e3"/>
          <a:srcRect l="0" t="4000" r="0" b="4000"/>
          <a:stretch/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91d73d2af84a0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713232"/>
            <a:ext cx="273588" cy="36576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7A0FDF97-2C45-405A-9DE3-D6A88CF2A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60" y="667512"/>
            <a:ext cx="36576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7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Sleep Space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1990FB40-3812-491F-8755-1DC0FE713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90650"/>
            <a:ext cx="7524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600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36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Fund the first node.</a:t>
            </a:r>
          </a:p>
          <a:p xmlns:a="http://schemas.openxmlformats.org/drawingml/2006/main">
            <a:pPr marL="0" indent="0" algn="l">
              <a:buNone/>
              <a:defRPr sz="3600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36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Build the network.</a:t>
            </a:r>
          </a:p>
        </p:txBody>
      </p:sp>
      <p:sp>
        <p:nvSpPr>
          <p:cNvPr id="7" name="Shape 3">
            <a:extLst xmlns:a="http://schemas.openxmlformats.org/drawingml/2006/main">
              <a:ext uri="{FF2B5EF4-FFF2-40B4-BE49-F238E27FC236}">
                <a16:creationId xmlns:a16="http://schemas.microsoft.com/office/drawing/2014/main" id="{8B69ED19-D2E4-47F5-8935-CA3C27C5F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882896"/>
            <a:ext cx="3511296" cy="768096"/>
          </a:xfrm>
          <a:prstGeom xmlns:a="http://schemas.openxmlformats.org/drawingml/2006/main" prst="roundRect">
            <a:avLst>
              <a:gd name="adj" fmla="val 13095"/>
            </a:avLst>
          </a:prstGeom>
          <a:solidFill xmlns:a="http://schemas.openxmlformats.org/drawingml/2006/main">
            <a:srgbClr val="16203A"/>
          </a:solidFill>
          <a:ln xmlns:a="http://schemas.openxmlformats.org/drawingml/2006/main" w="12700">
            <a:solidFill>
              <a:srgbClr val="33405E"/>
            </a:solidFill>
            <a:prstDash val="solid"/>
          </a:ln>
        </p:spPr>
      </p:sp>
      <p:sp>
        <p:nvSpPr>
          <p:cNvPr id="8" name="Text 4">
            <a:extLst xmlns:a="http://schemas.openxmlformats.org/drawingml/2006/main">
              <a:ext uri="{FF2B5EF4-FFF2-40B4-BE49-F238E27FC236}">
                <a16:creationId xmlns:a16="http://schemas.microsoft.com/office/drawing/2014/main" id="{512DAF3B-3A0B-41CD-BB2F-081AD7592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92624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0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0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CAPITAL</a:t>
            </a:r>
          </a:p>
        </p:txBody>
      </p:sp>
      <p:sp>
        <p:nvSpPr>
          <p:cNvPr id="9" name="Text 5">
            <a:extLst xmlns:a="http://schemas.openxmlformats.org/drawingml/2006/main">
              <a:ext uri="{FF2B5EF4-FFF2-40B4-BE49-F238E27FC236}">
                <a16:creationId xmlns:a16="http://schemas.microsoft.com/office/drawing/2014/main" id="{2E8E7266-E5D7-4EC5-90AB-06135D978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48656"/>
            <a:ext cx="31089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Seed + first-project equity</a:t>
            </a:r>
          </a:p>
        </p:txBody>
      </p:sp>
      <p:sp>
        <p:nvSpPr>
          <p:cNvPr id="10" name="Shape 6">
            <a:extLst xmlns:a="http://schemas.openxmlformats.org/drawingml/2006/main">
              <a:ext uri="{FF2B5EF4-FFF2-40B4-BE49-F238E27FC236}">
                <a16:creationId xmlns:a16="http://schemas.microsoft.com/office/drawing/2014/main" id="{8ACF6457-141E-4F64-B6C8-44EB40DE2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1688" y="4882896"/>
            <a:ext cx="3511296" cy="768096"/>
          </a:xfrm>
          <a:prstGeom xmlns:a="http://schemas.openxmlformats.org/drawingml/2006/main" prst="roundRect">
            <a:avLst>
              <a:gd name="adj" fmla="val 13095"/>
            </a:avLst>
          </a:prstGeom>
          <a:solidFill xmlns:a="http://schemas.openxmlformats.org/drawingml/2006/main">
            <a:srgbClr val="16203A"/>
          </a:solidFill>
          <a:ln xmlns:a="http://schemas.openxmlformats.org/drawingml/2006/main" w="12700">
            <a:solidFill>
              <a:srgbClr val="33405E"/>
            </a:solidFill>
            <a:prstDash val="solid"/>
          </a:ln>
        </p:spPr>
      </p:sp>
      <p:sp>
        <p:nvSpPr>
          <p:cNvPr id="11" name="Text 7">
            <a:extLst xmlns:a="http://schemas.openxmlformats.org/drawingml/2006/main">
              <a:ext uri="{FF2B5EF4-FFF2-40B4-BE49-F238E27FC236}">
                <a16:creationId xmlns:a16="http://schemas.microsoft.com/office/drawing/2014/main" id="{E32E4A85-861B-4EBC-9810-4285E9F5B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4992624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0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0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MILESTONE</a:t>
            </a:r>
          </a:p>
        </p:txBody>
      </p:sp>
      <p:sp>
        <p:nvSpPr>
          <p:cNvPr id="12" name="Text 8">
            <a:extLst xmlns:a="http://schemas.openxmlformats.org/drawingml/2006/main">
              <a:ext uri="{FF2B5EF4-FFF2-40B4-BE49-F238E27FC236}">
                <a16:creationId xmlns:a16="http://schemas.microsoft.com/office/drawing/2014/main" id="{1A36A5FF-EDCB-41F9-BDA4-EA0B44965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5248656"/>
            <a:ext cx="31089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Open the 100-room prototype</a:t>
            </a:r>
          </a:p>
        </p:txBody>
      </p:sp>
      <p:sp>
        <p:nvSpPr>
          <p:cNvPr id="13" name="Shape 9">
            <a:extLst xmlns:a="http://schemas.openxmlformats.org/drawingml/2006/main">
              <a:ext uri="{FF2B5EF4-FFF2-40B4-BE49-F238E27FC236}">
                <a16:creationId xmlns:a16="http://schemas.microsoft.com/office/drawing/2014/main" id="{752938C7-57B6-4BBC-90BC-8FAA61E8A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296" y="4882896"/>
            <a:ext cx="3511296" cy="768096"/>
          </a:xfrm>
          <a:prstGeom xmlns:a="http://schemas.openxmlformats.org/drawingml/2006/main" prst="roundRect">
            <a:avLst>
              <a:gd name="adj" fmla="val 13095"/>
            </a:avLst>
          </a:prstGeom>
          <a:solidFill xmlns:a="http://schemas.openxmlformats.org/drawingml/2006/main">
            <a:srgbClr val="16203A"/>
          </a:solidFill>
          <a:ln xmlns:a="http://schemas.openxmlformats.org/drawingml/2006/main" w="12700">
            <a:solidFill>
              <a:srgbClr val="33405E"/>
            </a:solidFill>
            <a:prstDash val="solid"/>
          </a:ln>
        </p:spPr>
      </p:sp>
      <p:sp>
        <p:nvSpPr>
          <p:cNvPr id="14" name="Text 10">
            <a:extLst xmlns:a="http://schemas.openxmlformats.org/drawingml/2006/main">
              <a:ext uri="{FF2B5EF4-FFF2-40B4-BE49-F238E27FC236}">
                <a16:creationId xmlns:a16="http://schemas.microsoft.com/office/drawing/2014/main" id="{9F5FDEB3-492B-4B77-8C7B-443D6B399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7616" y="4992624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0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0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CONTACT</a:t>
            </a:r>
          </a:p>
        </p:txBody>
      </p:sp>
      <p:sp>
        <p:nvSpPr>
          <p:cNvPr id="15" name="Text 11">
            <a:extLst xmlns:a="http://schemas.openxmlformats.org/drawingml/2006/main">
              <a:ext uri="{FF2B5EF4-FFF2-40B4-BE49-F238E27FC236}">
                <a16:creationId xmlns:a16="http://schemas.microsoft.com/office/drawing/2014/main" id="{B6DCA150-E80C-4C9F-80FB-AD5758858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7616" y="5248656"/>
            <a:ext cx="31089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ethan.sargent@sleepspace.net</a:t>
            </a:r>
          </a:p>
        </p:txBody>
      </p:sp>
      <p:sp>
        <p:nvSpPr>
          <p:cNvPr id="16" name="Shape 12">
            <a:extLst xmlns:a="http://schemas.openxmlformats.org/drawingml/2006/main">
              <a:ext uri="{FF2B5EF4-FFF2-40B4-BE49-F238E27FC236}">
                <a16:creationId xmlns:a16="http://schemas.microsoft.com/office/drawing/2014/main" id="{86885581-A029-48A7-9F93-EB34C2ABD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797296"/>
            <a:ext cx="10908792" cy="566928"/>
          </a:xfrm>
          <a:prstGeom xmlns:a="http://schemas.openxmlformats.org/drawingml/2006/main" prst="roundRect">
            <a:avLst>
              <a:gd name="adj" fmla="val 17742"/>
            </a:avLst>
          </a:prstGeom>
          <a:solidFill xmlns:a="http://schemas.openxmlformats.org/drawingml/2006/main">
            <a:srgbClr val="10172A"/>
          </a:solidFill>
          <a:ln xmlns:a="http://schemas.openxmlformats.org/drawingml/2006/main" w="12700">
            <a:solidFill>
              <a:srgbClr val="2A3754"/>
            </a:solidFill>
            <a:prstDash val="solid"/>
          </a:ln>
        </p:spPr>
      </p:sp>
      <p:sp>
        <p:nvSpPr>
          <p:cNvPr id="17" name="Text 13">
            <a:extLst xmlns:a="http://schemas.openxmlformats.org/drawingml/2006/main">
              <a:ext uri="{FF2B5EF4-FFF2-40B4-BE49-F238E27FC236}">
                <a16:creationId xmlns:a16="http://schemas.microsoft.com/office/drawing/2014/main" id="{E4ACEFC0-B618-4375-AE37-B93E4C41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976" y="5815584"/>
            <a:ext cx="1028700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980"/>
              </a:lnSpc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750" b="1">
                <a:solidFill>
                  <a:srgbClr val="8A93A6"/>
                </a:solidFill>
                <a:latin typeface="Helvetica"/>
                <a:ea typeface="Helvetica"/>
                <a:cs typeface="Helvetica"/>
              </a:rPr>
              <a:t>IMPORTANT NOTICE   Confidential, for discussion only - not an offer to sell or a solicitation to buy any security. Figures are pro forma projections, rest on assumptions that may change, and are not a guarantee of future performance. Prospective investors should conduct their own diligence.</a:t>
            </a:r>
          </a:p>
        </p:txBody>
      </p:sp>
    </p:spTree>
    <p:extLst>
      <p:ext uri="{BB962C8B-B14F-4D97-AF65-F5344CB8AC3E}">
        <p14:creationId xmlns:p14="http://schemas.microsoft.com/office/powerpoint/2010/main" val="48186154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b7736a61c6477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B27B4B1B-9AFF-4E3F-BB6E-951BB07D9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THE ECONOMIC ENGINE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E9A60648-409D-4173-B59C-2D20556F2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1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1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59% less gross area per key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DF62F813-2FF7-402C-9942-054DC470D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810512"/>
            <a:ext cx="10908792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8000"/>
              </a:lnSpc>
              <a:buNone/>
              <a:def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The rate stays in the budget tier. The building footprint does not.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29E37C7B-BE29-48A8-9700-665B7CADF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5449824" cy="3456432"/>
          </a:xfrm>
          <a:prstGeom xmlns:a="http://schemas.openxmlformats.org/drawingml/2006/main" prst="roundRect">
            <a:avLst>
              <a:gd name="adj" fmla="val 291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3FA6D5C-F85F-414B-B28C-E8846D679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4752" y="2852928"/>
            <a:ext cx="448056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425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425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CURRENT 100-KEY CASE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452D8BC-7482-4133-B5F1-FE676F7D9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3383280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181.5 GSF / key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5A7EA4B-62DF-4F7F-B924-4E3892ED0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3986784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18,151 GSF total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758253D-17E2-41C7-BD6C-B0672B2DC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4590288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$83 Year 1 ADR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B0003E9F-650B-48AE-9CF8-1D4DEE43B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5193792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100 rooms</a:t>
            </a:r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738B3794-FBC4-4B87-A399-E0BB57941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384" y="2606040"/>
            <a:ext cx="5449824" cy="3456432"/>
          </a:xfrm>
          <a:prstGeom xmlns:a="http://schemas.openxmlformats.org/drawingml/2006/main" prst="roundRect">
            <a:avLst>
              <a:gd name="adj" fmla="val 291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FC741D87-503D-4781-8E63-4897F3164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6056" y="2852928"/>
            <a:ext cx="448056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42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42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SLEEP INN PROTOTYPE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91C5C49B-CCC4-4F90-BAED-136CEAEE7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3383280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444.8 GSF / key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68A62259-6DD2-4240-B5AB-D5B920CC7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3986784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37,363 GSF / 84 rooms</a:t>
            </a: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64B8ECB0-4478-4B93-84B6-0D94E4BF9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4590288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2.45x revenue density</a:t>
            </a:r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0C3BC78D-ECC1-4B45-95D9-ABA7795A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5193792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at equal room revenue / key</a:t>
            </a:r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2C76FA42-5DE9-478C-B888-85ADB87A6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02</a:t>
            </a:r>
          </a:p>
        </p:txBody>
      </p:sp>
      <p:sp>
        <p:nvSpPr>
          <p:cNvPr id="29" name="Text 26">
            <a:extLst xmlns:a="http://schemas.openxmlformats.org/drawingml/2006/main">
              <a:ext uri="{FF2B5EF4-FFF2-40B4-BE49-F238E27FC236}">
                <a16:creationId xmlns:a16="http://schemas.microsoft.com/office/drawing/2014/main" id="{3F04D4F5-71CB-4EC3-A9C3-4E5B5E53F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69747673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2ef1e39f114bb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0FBF0B-D49D-4D84-AB75-79028E90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342900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defRPr>
                <a:latin typeface="Helvetica"/>
                <a:ea typeface="Helvetica"/>
                <a:cs typeface="Helvetica"/>
              </a:defRPr>
            </a:pPr>
            <a:r>
              <a:rPr sz="1088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THE CONCEPT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B1FF67-0C5A-4C5B-8567-F7E482889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895350"/>
            <a:ext cx="781050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75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075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Two room tiers create a clear price ladder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2B23C2-946D-47E9-812E-ED38266F7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6850"/>
            <a:ext cx="8572500" cy="323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425" b="0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One national price architecture. Local inventory controls protect each property.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85EC1C4-D098-4A13-8F9C-7BDEE4817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62150"/>
            <a:ext cx="5191125" cy="3886200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FBFAF7"/>
          </a:solidFill>
          <a:ln xmlns:a="http://schemas.openxmlformats.org/drawingml/2006/main" w="9525">
            <a:solidFill>
              <a:srgbClr val="E7E2D9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A709C42-D5AF-4F09-9938-FAAFF6AFB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1962150"/>
            <a:ext cx="5191125" cy="3886200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FBFAF7"/>
          </a:solidFill>
          <a:ln xmlns:a="http://schemas.openxmlformats.org/drawingml/2006/main" w="9525">
            <a:solidFill>
              <a:srgbClr val="E7E2D9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711880-39DB-4DFE-8102-F07420372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62150"/>
            <a:ext cx="5191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02A"/>
          </a:solidFill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A76DB5E-4418-409A-9568-D59D045F8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1962150"/>
            <a:ext cx="5191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02A"/>
          </a:solidFill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6609A1A-85C4-47EB-91F7-BC958DD8C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114550"/>
            <a:ext cx="2286000" cy="361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2025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Economy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E7B5760-AD55-4847-8A3F-BB58FEB8E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076450"/>
            <a:ext cx="200025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22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$59 anchor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31F9E8D-2DC8-4A1B-9B28-813D95737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514600"/>
            <a:ext cx="46672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Entry price that earns trial</a:t>
            </a:r>
          </a:p>
        </p:txBody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7867a575e8425b"/>
          <a:srcRect xmlns:a="http://schemas.openxmlformats.org/drawingml/2006/main" l="38200" t="7200" r="38200" b="7200"/>
          <a:stretch xmlns:a="http://schemas.openxmlformats.org/drawingml/2006/main"/>
        </p:blipFill>
        <p:spPr>
          <a:xfrm xmlns:a="http://schemas.openxmlformats.org/drawingml/2006/main">
            <a:off x="2628900" y="2838450"/>
            <a:ext cx="1209675" cy="2457450"/>
          </a:xfrm>
          <a:prstGeom xmlns:a="http://schemas.openxmlformats.org/drawingml/2006/main" prst="rect">
            <a:avLst/>
          </a:prstGeom>
        </p:spPr>
      </p:pic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2AAA2D4-2AC5-4C9C-A4C4-6491ECB71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410200"/>
            <a:ext cx="46672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Full XL bed  •  Private room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295AFE3-5BC7-416C-9A0C-C04F7EA1E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114550"/>
            <a:ext cx="2476500" cy="361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2025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Economy Plus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1BEA5A8-5376-451C-8585-00E6AB059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076450"/>
            <a:ext cx="200025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22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$89 anchor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2804353-02EF-4BFF-91C3-86278F71A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514600"/>
            <a:ext cx="46672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Trade-up for space + privacy</a:t>
            </a:r>
          </a:p>
        </p:txBody>
      </p:sp>
      <p:pic>
        <p:nvPicPr>
          <p:cNvPr id="6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c6c64681b24ae8"/>
          <a:srcRect xmlns:a="http://schemas.openxmlformats.org/drawingml/2006/main" l="28000" t="7200" r="28000" b="7200"/>
          <a:stretch xmlns:a="http://schemas.openxmlformats.org/drawingml/2006/main"/>
        </p:blipFill>
        <p:spPr>
          <a:xfrm xmlns:a="http://schemas.openxmlformats.org/drawingml/2006/main">
            <a:off x="7829550" y="2838450"/>
            <a:ext cx="2247900" cy="2457450"/>
          </a:xfrm>
          <a:prstGeom xmlns:a="http://schemas.openxmlformats.org/drawingml/2006/main" prst="rect">
            <a:avLst/>
          </a:prstGeom>
        </p:spPr>
      </p:pic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6BB2D35-9416-43B6-8888-92DB4E0EE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5410200"/>
            <a:ext cx="46672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Full XL bed  •  Private bath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D4D3861-3CB9-4FBF-B97D-6F7F4860C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915025"/>
            <a:ext cx="9953625" cy="30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The anchor attracts demand. The upgrade captures willingness to pay.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BE11821-9C25-466D-BA45-75E92A956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defRPr>
                <a:latin typeface="Helvetica"/>
                <a:ea typeface="Helvetica"/>
                <a:cs typeface="Helvetica"/>
              </a:defRPr>
            </a:pPr>
            <a:r>
              <a:rPr sz="863" b="1">
                <a:solidFill>
                  <a:srgbClr val="758195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B5170CC-ED91-48F6-97D7-1DD58F459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defRPr>
                <a:latin typeface="Helvetica"/>
                <a:ea typeface="Helvetica"/>
                <a:cs typeface="Helvetica"/>
              </a:defRPr>
            </a:pPr>
            <a:r>
              <a:rPr sz="900" b="1">
                <a:solidFill>
                  <a:srgbClr val="758195"/>
                </a:solidFill>
                <a:latin typeface="Helvetica"/>
                <a:ea typeface="Helvetica"/>
                <a:cs typeface="Helvetica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6865107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545dd4b75f41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D357C03A-6925-4979-A6FE-BAE2D6742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REINVEST THE SAVINGS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726384A2-8C1E-44F2-80AE-9C25B2880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Spend less on square feet. More on every touchpoint.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9AD1DD4D-666F-4EA9-BD65-B54E59B67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58521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Smaller rooms lower build, clean and replacement costs. Savings go into durable furniture and a better night's sleep.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C24A52D6-3627-4E2D-9F47-5FB76C907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578608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D4DBFA4A-2C4C-4851-B74C-3A1B340FB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2468880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  <a:def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Long-life mattress + replaceable sleep components</a:t>
            </a:r>
          </a:p>
        </p:txBody>
      </p:sp>
      <p:sp>
        <p:nvSpPr>
          <p:cNvPr id="8" name="Shape 5">
            <a:extLst xmlns:a="http://schemas.openxmlformats.org/drawingml/2006/main">
              <a:ext uri="{FF2B5EF4-FFF2-40B4-BE49-F238E27FC236}">
                <a16:creationId xmlns:a16="http://schemas.microsoft.com/office/drawing/2014/main" id="{059920AA-21C9-4A83-ACDC-A52748B47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145536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42530464-D5EC-4870-A950-6825A1322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3035808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  <a:def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Hotel-grade linen and 600 GSM towels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968D38E1-C1F3-4F7F-913E-C143A6010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12464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8D35F8D9-9260-4252-AB95-878BC527F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3602736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  <a:def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Durable, easy-clean furniture and finishes</a:t>
            </a:r>
          </a:p>
        </p:txBody>
      </p:sp>
      <p:sp>
        <p:nvSpPr>
          <p:cNvPr id="12" name="Shape 9">
            <a:extLst xmlns:a="http://schemas.openxmlformats.org/drawingml/2006/main">
              <a:ext uri="{FF2B5EF4-FFF2-40B4-BE49-F238E27FC236}">
                <a16:creationId xmlns:a16="http://schemas.microsoft.com/office/drawing/2014/main" id="{34E72750-7B1A-42E8-94CF-FD4A9BA45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279392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4CCD8F4C-CDDC-4371-9197-8E128CE86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169664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  <a:def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Safe, quiet controls and fast Wi-Fi</a:t>
            </a:r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A16C1273-E03A-4EF9-B375-99F76F739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846320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DD6A1DB4-65E7-4435-BEE3-67F17A7D8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736592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  <a:def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5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Good coffee + free laundry on longer stays</a:t>
            </a:r>
          </a:p>
        </p:txBody>
      </p:sp>
      <p:pic>
        <p:nvPicPr>
          <p:cNvPr id="37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ec6578daa14f5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32320" y="2026502"/>
            <a:ext cx="4023360" cy="4099613"/>
          </a:xfrm>
          <a:prstGeom xmlns:a="http://schemas.openxmlformats.org/drawingml/2006/main" prst="rect">
            <a:avLst/>
          </a:prstGeom>
        </p:spPr>
      </p:pic>
      <p:sp>
        <p:nvSpPr>
          <p:cNvPr id="17" name="Shape 13">
            <a:extLst xmlns:a="http://schemas.openxmlformats.org/drawingml/2006/main">
              <a:ext uri="{FF2B5EF4-FFF2-40B4-BE49-F238E27FC236}">
                <a16:creationId xmlns:a16="http://schemas.microsoft.com/office/drawing/2014/main" id="{2054A480-14BA-4774-A1FF-F276B5B93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94960"/>
            <a:ext cx="5943600" cy="713232"/>
          </a:xfrm>
          <a:prstGeom xmlns:a="http://schemas.openxmlformats.org/drawingml/2006/main" prst="roundRect">
            <a:avLst>
              <a:gd name="adj" fmla="val 14103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8" name="Text 14">
            <a:extLst xmlns:a="http://schemas.openxmlformats.org/drawingml/2006/main">
              <a:ext uri="{FF2B5EF4-FFF2-40B4-BE49-F238E27FC236}">
                <a16:creationId xmlns:a16="http://schemas.microsoft.com/office/drawing/2014/main" id="{33B0EED5-6704-45C1-89BE-59A90396A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68112"/>
            <a:ext cx="54406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lnSpc>
                <a:spcPts val="1250"/>
              </a:lnSpc>
              <a:buNone/>
              <a:defRPr sz="13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3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BUY BETTER ONCE  Replace less. Protect the guest experience.</a:t>
            </a:r>
          </a:p>
        </p:txBody>
      </p:sp>
      <p:sp>
        <p:nvSpPr>
          <p:cNvPr id="19" name="Text 15">
            <a:extLst xmlns:a="http://schemas.openxmlformats.org/drawingml/2006/main">
              <a:ext uri="{FF2B5EF4-FFF2-40B4-BE49-F238E27FC236}">
                <a16:creationId xmlns:a16="http://schemas.microsoft.com/office/drawing/2014/main" id="{CFB0F4F5-2D33-4640-B114-A055A9D34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04</a:t>
            </a:r>
          </a:p>
        </p:txBody>
      </p:sp>
      <p:sp>
        <p:nvSpPr>
          <p:cNvPr id="20" name="Text 16">
            <a:extLst xmlns:a="http://schemas.openxmlformats.org/drawingml/2006/main">
              <a:ext uri="{FF2B5EF4-FFF2-40B4-BE49-F238E27FC236}">
                <a16:creationId xmlns:a16="http://schemas.microsoft.com/office/drawing/2014/main" id="{1FD3BBE2-6374-48DE-8028-6DCA270D4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20586410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76b9eeea884a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59035682-E62E-4788-AB53-DA70663AB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THE BUILD ADVANTAGE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DDCF9C39-826E-4B1F-BEFE-5178A8E25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1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1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Three levers lower the cost to open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FC245733-E463-4AD9-80B6-EC60BB716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62125"/>
            <a:ext cx="10908792" cy="3429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575" b="0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575" b="0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Standardize the shell, the supply chain and the room.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1734AF80-9A20-4D97-8068-E433F1425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5271516" cy="2286000"/>
          </a:xfrm>
          <a:prstGeom xmlns:a="http://schemas.openxmlformats.org/drawingml/2006/main" prst="roundRect">
            <a:avLst>
              <a:gd name="adj" fmla="val 44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48F9955D-19D8-4A7B-A1B5-88646AF4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76500"/>
            <a:ext cx="4722876" cy="285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1  LIVIO BUILDING SYSTEM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9E227CE-2A16-4D9A-8114-41128E86D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38450"/>
            <a:ext cx="4722876" cy="552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Closed-wall panels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81A0EFD-AA5E-4C6F-9145-F11BEEFE1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48050"/>
            <a:ext cx="4722876" cy="3429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Pre-engineered  •  repeatable</a:t>
            </a: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69B5D45F-8DC5-4CF5-9B07-BE6F4D4FD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14775"/>
            <a:ext cx="4722876" cy="3619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650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More work moves off site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8BD9729-1496-4112-8256-9167CC581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790950"/>
            <a:ext cx="4724400" cy="4381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65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Direct China sourcing  •  consolidated QC</a:t>
            </a:r>
          </a:p>
        </p:txBody>
      </p:sp>
      <p:sp>
        <p:nvSpPr>
          <p:cNvPr id="16" name="Shape 13">
            <a:extLst xmlns:a="http://schemas.openxmlformats.org/drawingml/2006/main">
              <a:ext uri="{FF2B5EF4-FFF2-40B4-BE49-F238E27FC236}">
                <a16:creationId xmlns:a16="http://schemas.microsoft.com/office/drawing/2014/main" id="{27D2A1DF-D67F-4BA9-9C9F-611A1948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7356" y="2286000"/>
            <a:ext cx="5271516" cy="2286000"/>
          </a:xfrm>
          <a:prstGeom xmlns:a="http://schemas.openxmlformats.org/drawingml/2006/main" prst="roundRect">
            <a:avLst>
              <a:gd name="adj" fmla="val 44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D8F6DB62-6BE8-4E77-9F8D-2998E72C9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1676" y="2476500"/>
            <a:ext cx="4722876" cy="285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2  FACTORY-DIRECT SUPPLY</a:t>
            </a:r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0A99B3DF-504D-404C-B405-E9A7284FB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1676" y="2838450"/>
            <a:ext cx="4722876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600"/>
              </a:lnSpc>
              <a:buNone/>
              <a:defRPr sz="3225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225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Factory to site</a:t>
            </a:r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7E9CC805-F245-48D9-857E-AD87D0059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846320"/>
            <a:ext cx="10908792" cy="1280160"/>
          </a:xfrm>
          <a:prstGeom xmlns:a="http://schemas.openxmlformats.org/drawingml/2006/main" prst="roundRect">
            <a:avLst>
              <a:gd name="adj" fmla="val 7857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078CC961-A74C-4E16-8E99-141FAD651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010150"/>
            <a:ext cx="5486400" cy="285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3  SMALLER ROOMS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DA5DA3F2-C51E-4166-8572-58F991E7A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324475"/>
            <a:ext cx="10177272" cy="571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600"/>
              </a:lnSpc>
              <a:buNone/>
              <a:defRPr sz="2250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225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Less space to build  •  less space to clean</a:t>
            </a:r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B5FAB229-6767-436B-A83D-6B13FD0B4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05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7A23EE3E-B5F8-4549-9F60-C2D59E004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82410959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8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480532dcce4ca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926053CD-E156-4467-A914-A4CC4C404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THE VALUE CHAIN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57A71557-C408-47BD-AF86-B008D531C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Own more of the stack. Capture more of the upside.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8C874D6D-8821-46A1-BEAE-BA1A71866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109087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Sleep Space integrates the asset, the product and the customer relationship.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7885C864-5E7A-4D20-9AEE-62B504679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5C72CC77-0671-4A38-87B8-FD3D3B08F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32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232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PROPERTY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2D88A92-4669-46C0-8D56-6BF354814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REAL ESTATE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6C1573F9-5827-4AA9-9C55-2B9146BD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7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Own or control each hotel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105B0F58-4175-419A-ADDE-9F3B2CEEF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2424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212726A6-3534-4AE8-9DFF-38D9954EB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32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232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PRODUCT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9DEC6F8-C63B-4985-9491-63FE7F3A3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BUILD + BUY</a:t>
            </a: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0A908E7E-3F6E-4613-9E53-E41F7CEB8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7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Livio, rooms and procurement</a:t>
            </a:r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6272666A-0BF7-4FF5-A073-D4C0BDEB2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768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72C34369-2D3A-461F-A558-AFE22060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32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232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OPERATE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9A3BAD6B-F6E1-43CA-BB4C-CD2E84AB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CRASH PAD</a:t>
            </a: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FEBF7C47-A2B3-453A-8CFB-F90DEA15D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7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Pricing, access and room turns</a:t>
            </a:r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08A034D4-37F1-42E5-B2EA-B8DAAF88C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D33DA686-8083-4527-92FF-35B4CB08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32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232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DEMAND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004ACE01-5839-4FDC-A1FF-5528B1BB4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BRAND + MEMBERS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9B427940-9AB0-4C17-B35A-CA122F400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7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Direct booking + partner demand</a:t>
            </a:r>
          </a:p>
        </p:txBody>
      </p:sp>
      <p:sp>
        <p:nvSpPr>
          <p:cNvPr id="22" name="Shape 19">
            <a:extLst xmlns:a="http://schemas.openxmlformats.org/drawingml/2006/main">
              <a:ext uri="{FF2B5EF4-FFF2-40B4-BE49-F238E27FC236}">
                <a16:creationId xmlns:a16="http://schemas.microsoft.com/office/drawing/2014/main" id="{224CCC9F-9EE8-4DD8-BEDD-D594BD59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07408"/>
            <a:ext cx="10908792" cy="1371600"/>
          </a:xfrm>
          <a:prstGeom xmlns:a="http://schemas.openxmlformats.org/drawingml/2006/main" prst="roundRect">
            <a:avLst>
              <a:gd name="adj" fmla="val 7333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3800E19E-F536-4767-A7D7-173A6DF2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590288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ONE ECONOMIC SYSTEM</a:t>
            </a: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3B209CBB-29BE-47F4-A5CE-A8B756535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882896"/>
            <a:ext cx="10177272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202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202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More value stays inside the company - from land acquisition to the next booking.</a:t>
            </a: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6BB0A782-3F8C-4EAC-A190-A01C4AE75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06</a:t>
            </a:r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2E25E9B3-FEE0-42E1-B255-39572EB87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1548547000"/>
      </p:ext>
    </p:extLst>
  </p:cSld>
</p:sld>
</file>

<file path=ppt/slides/slide7.xml><?xml version="1.0" encoding="utf-8"?>
<p:sld xmlns:p="http://schemas.openxmlformats.org/presentationml/2006/main">
  <p:cSld>
    <p:bg>
      <p:bgPr>
        <a:blipFill xmlns:a="http://schemas.openxmlformats.org/drawingml/2006/main">
          <a:blip xmlns:r="http://schemas.openxmlformats.org/officeDocument/2006/relationships" r:embed="R99d87229d2c8464e"/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4020fec3d54ca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AFBE9A75-4ADB-498B-B8A2-DE1B7CC6E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OPERATING SYSTEM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4B1339C8-FF95-4113-923E-14E86719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22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322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One platform runs every property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388A3EF2-FE5D-4010-939C-7052C8CA9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64208"/>
            <a:ext cx="106984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900"/>
              </a:lnSpc>
              <a:buNone/>
              <a:defRPr sz="1500" b="0">
                <a:solidFill>
                  <a:srgbClr val="D6DCE7"/>
                </a:solidFill>
                <a:latin typeface="Helvetica"/>
                <a:ea typeface="Helvetica"/>
                <a:cs typeface="Helvetica"/>
              </a:defRPr>
            </a:pPr>
            <a:r>
              <a:rPr sz="1500" b="0">
                <a:solidFill>
                  <a:srgbClr val="D6DCE7"/>
                </a:solidFill>
                <a:latin typeface="Helvetica"/>
                <a:ea typeface="Helvetica"/>
                <a:cs typeface="Helvetica"/>
              </a:rPr>
              <a:t>Crash Pad connects guests, staff and owners so standards scale before corporate overhead does.</a:t>
            </a:r>
          </a:p>
        </p:txBody>
      </p:sp>
      <p:pic>
        <p:nvPicPr>
          <p:cNvPr id="25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537de2294c48a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559715" y="2537460"/>
            <a:ext cx="1681170" cy="2331720"/>
          </a:xfrm>
          <a:prstGeom xmlns:a="http://schemas.openxmlformats.org/drawingml/2006/main" prst="rect">
            <a:avLst/>
          </a:prstGeom>
        </p:spPr>
      </p:pic>
      <p:sp>
        <p:nvSpPr>
          <p:cNvPr id="7" name="Text 3">
            <a:extLst xmlns:a="http://schemas.openxmlformats.org/drawingml/2006/main">
              <a:ext uri="{FF2B5EF4-FFF2-40B4-BE49-F238E27FC236}">
                <a16:creationId xmlns:a16="http://schemas.microsoft.com/office/drawing/2014/main" id="{B2196841-5430-4BC5-B338-E66E9B38C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992624"/>
            <a:ext cx="352044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6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GUEST APP</a:t>
            </a:r>
          </a:p>
        </p:txBody>
      </p:sp>
      <p:sp>
        <p:nvSpPr>
          <p:cNvPr id="8" name="Text 4">
            <a:extLst xmlns:a="http://schemas.openxmlformats.org/drawingml/2006/main">
              <a:ext uri="{FF2B5EF4-FFF2-40B4-BE49-F238E27FC236}">
                <a16:creationId xmlns:a16="http://schemas.microsoft.com/office/drawing/2014/main" id="{5E201911-D33D-4E5B-BCBB-CE27D21AD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40096"/>
            <a:ext cx="352044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350">
                <a:solidFill>
                  <a:srgbClr val="C7CEDA"/>
                </a:solidFill>
                <a:latin typeface="Helvetica"/>
                <a:ea typeface="Helvetica"/>
                <a:cs typeface="Helvetica"/>
              </a:rPr>
              <a:t>Book, check in, unlock</a:t>
            </a:r>
          </a:p>
        </p:txBody>
      </p:sp>
      <p:pic>
        <p:nvPicPr>
          <p:cNvPr id="28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6e91d7ac9c42b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34256" y="2641027"/>
            <a:ext cx="3520440" cy="2124587"/>
          </a:xfrm>
          <a:prstGeom xmlns:a="http://schemas.openxmlformats.org/drawingml/2006/main" prst="rect">
            <a:avLst/>
          </a:prstGeom>
        </p:spPr>
      </p:pic>
      <p:sp>
        <p:nvSpPr>
          <p:cNvPr id="10" name="Text 5">
            <a:extLst xmlns:a="http://schemas.openxmlformats.org/drawingml/2006/main">
              <a:ext uri="{FF2B5EF4-FFF2-40B4-BE49-F238E27FC236}">
                <a16:creationId xmlns:a16="http://schemas.microsoft.com/office/drawing/2014/main" id="{7F2EBF86-96B2-49DF-BD51-8DB17BBDB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256" y="4992624"/>
            <a:ext cx="352044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FLEET CONSOLE</a:t>
            </a:r>
          </a:p>
        </p:txBody>
      </p:sp>
      <p:sp>
        <p:nvSpPr>
          <p:cNvPr id="11" name="Text 6">
            <a:extLst xmlns:a="http://schemas.openxmlformats.org/drawingml/2006/main">
              <a:ext uri="{FF2B5EF4-FFF2-40B4-BE49-F238E27FC236}">
                <a16:creationId xmlns:a16="http://schemas.microsoft.com/office/drawing/2014/main" id="{4859DE64-D5EF-4EBF-B1E2-EA569C6D8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256" y="5340096"/>
            <a:ext cx="352044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  <a:defRPr sz="1350" b="0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350" b="0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Price, monitor, optimize</a:t>
            </a:r>
          </a:p>
        </p:txBody>
      </p:sp>
      <p:pic>
        <p:nvPicPr>
          <p:cNvPr id="31" name="Imag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ea45609f1b48f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28432" y="2836217"/>
            <a:ext cx="3520440" cy="1734207"/>
          </a:xfrm>
          <a:prstGeom xmlns:a="http://schemas.openxmlformats.org/drawingml/2006/main" prst="rect">
            <a:avLst/>
          </a:prstGeom>
        </p:spPr>
      </p:pic>
      <p:sp>
        <p:nvSpPr>
          <p:cNvPr id="13" name="Text 7">
            <a:extLst xmlns:a="http://schemas.openxmlformats.org/drawingml/2006/main">
              <a:ext uri="{FF2B5EF4-FFF2-40B4-BE49-F238E27FC236}">
                <a16:creationId xmlns:a16="http://schemas.microsoft.com/office/drawing/2014/main" id="{9101CCB6-85CE-44CB-9C86-B6370B058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8432" y="4992624"/>
            <a:ext cx="352044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16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STAFF APP</a:t>
            </a:r>
          </a:p>
        </p:txBody>
      </p:sp>
      <p:sp>
        <p:nvSpPr>
          <p:cNvPr id="14" name="Text 8">
            <a:extLst xmlns:a="http://schemas.openxmlformats.org/drawingml/2006/main">
              <a:ext uri="{FF2B5EF4-FFF2-40B4-BE49-F238E27FC236}">
                <a16:creationId xmlns:a16="http://schemas.microsoft.com/office/drawing/2014/main" id="{B79D6148-2A1E-4DD3-8E41-64BC49ABD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8432" y="5340096"/>
            <a:ext cx="352044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  <a:defRPr sz="1350" b="0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350" b="0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Clean, inspect, maintain</a:t>
            </a:r>
          </a:p>
        </p:txBody>
      </p:sp>
      <p:sp>
        <p:nvSpPr>
          <p:cNvPr id="15" name="Text 9">
            <a:extLst xmlns:a="http://schemas.openxmlformats.org/drawingml/2006/main">
              <a:ext uri="{FF2B5EF4-FFF2-40B4-BE49-F238E27FC236}">
                <a16:creationId xmlns:a16="http://schemas.microsoft.com/office/drawing/2014/main" id="{CF769F0E-66CA-4846-90C9-4BC6D83F0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D6DCE7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D6DCE7"/>
                </a:solidFill>
                <a:latin typeface="Helvetica"/>
                <a:ea typeface="Helvetica"/>
                <a:cs typeface="Helvetica"/>
              </a:rPr>
              <a:t>07</a:t>
            </a:r>
          </a:p>
        </p:txBody>
      </p:sp>
      <p:sp>
        <p:nvSpPr>
          <p:cNvPr id="16" name="Text 10">
            <a:extLst xmlns:a="http://schemas.openxmlformats.org/drawingml/2006/main">
              <a:ext uri="{FF2B5EF4-FFF2-40B4-BE49-F238E27FC236}">
                <a16:creationId xmlns:a16="http://schemas.microsoft.com/office/drawing/2014/main" id="{60201A5D-C55E-4A34-BA86-5F53D389C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9AA7BD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161401921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8944fd35814c1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B27B4B1B-9AFF-4E3F-BB6E-951BB07D9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THE SCALE ADVANTAGE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E9A60648-409D-4173-B59C-2D20556F2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30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A local cluster makes every hotel cheaper to run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DF62F813-2FF7-402C-9942-054DC470D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810512"/>
            <a:ext cx="10908792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8000"/>
              </a:lnSpc>
              <a:buNone/>
              <a:def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500" b="0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Standard rooms make labor portable. Density unlocks shared cleaning, laundry, maintenance and purchasing.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29E37C7B-BE29-48A8-9700-665B7CADF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5449824" cy="3456432"/>
          </a:xfrm>
          <a:prstGeom xmlns:a="http://schemas.openxmlformats.org/drawingml/2006/main" prst="roundRect">
            <a:avLst>
              <a:gd name="adj" fmla="val 291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3FA6D5C-F85F-414B-B28C-E8846D679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4752" y="2852928"/>
            <a:ext cx="448056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425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425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ONE PROPERTY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452D8BC-7482-4133-B5F1-FE676F7D9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3383280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One room-turn playbook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5A7EA4B-62DF-4F7F-B924-4E3892ED0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3986784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Cleaning minutes tracked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758253D-17E2-41C7-BD6C-B0672B2DC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4590288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Onsite linen + supplies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B0003E9F-650B-48AE-9CF8-1D4DEE43B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5193792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Local maintenance coverage</a:t>
            </a:r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738B3794-FBC4-4B87-A399-E0BB57941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384" y="2606040"/>
            <a:ext cx="5449824" cy="3456432"/>
          </a:xfrm>
          <a:prstGeom xmlns:a="http://schemas.openxmlformats.org/drawingml/2006/main" prst="roundRect">
            <a:avLst>
              <a:gd name="adj" fmla="val 291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FC741D87-503D-4781-8E63-4897F3164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6056" y="2852928"/>
            <a:ext cx="448056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425" b="1">
                <a:solidFill>
                  <a:srgbClr val="FF302A"/>
                </a:solidFill>
                <a:latin typeface="Helvetica"/>
                <a:ea typeface="Helvetica"/>
                <a:cs typeface="Helvetica"/>
              </a:defRPr>
            </a:pPr>
            <a:r>
              <a:rPr sz="1425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LOCAL CLUSTER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91C5C49B-CCC4-4F90-BAED-136CEAEE7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3383280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Central laundry hub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68A62259-6DD2-4240-B5AB-D5B920CC7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3986784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Shared mobile cleaning teams</a:t>
            </a: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64B8ECB0-4478-4B93-84B6-0D94E4BF9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4590288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Route-based maintenance</a:t>
            </a:r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0C3BC78D-ECC1-4B45-95D9-ABA7795A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5193792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3000"/>
              </a:lnSpc>
              <a:buNone/>
              <a:def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defRPr>
            </a:pPr>
            <a:r>
              <a:rPr sz="165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Bulk purchasing + replenishment</a:t>
            </a:r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2C76FA42-5DE9-478C-B888-85ADB87A6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08</a:t>
            </a:r>
          </a:p>
        </p:txBody>
      </p:sp>
      <p:sp>
        <p:nvSpPr>
          <p:cNvPr id="29" name="Text 26">
            <a:extLst xmlns:a="http://schemas.openxmlformats.org/drawingml/2006/main">
              <a:ext uri="{FF2B5EF4-FFF2-40B4-BE49-F238E27FC236}">
                <a16:creationId xmlns:a16="http://schemas.microsoft.com/office/drawing/2014/main" id="{3F04D4F5-71CB-4EC3-A9C3-4E5B5E53F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6974767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a063e350e14a5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926053CD-E156-4467-A914-A4CC4C404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DEVELOPMENT COST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57A71557-C408-47BD-AF86-B008D531C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15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315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A structurally lower cost per key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8C874D6D-8821-46A1-BEAE-BA1A71866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109087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650" b="0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650" b="0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Smaller rooms, a standardized shell and direct sourcing change the denominator.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7885C864-5E7A-4D20-9AEE-62B504679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5C72CC77-0671-4A38-87B8-FD3D3B08F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 sz="30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30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$84.9K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2D88A92-4669-46C0-8D56-6BF354814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SLEEP SPACE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6C1573F9-5827-4AA9-9C55-2B9146BD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75" b="1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Current modeled uses / key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105B0F58-4175-419A-ADDE-9F3B2CEEF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2424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212726A6-3534-4AE8-9DFF-38D9954EB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 sz="30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30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$170K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9DEC6F8-C63B-4985-9491-63FE7F3A3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HVS LOW END</a:t>
            </a: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0A908E7E-3F6E-4613-9E53-E41F7CEB8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75" b="1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Limited-service median</a:t>
            </a:r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6272666A-0BF7-4FF5-A073-D4C0BDEB2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768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72C34369-2D3A-461F-A558-AFE22060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30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30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$197K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9A3BAD6B-F6E1-43CA-BB4C-CD2E84AB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HVS HIGH END</a:t>
            </a: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FEBF7C47-A2B3-453A-8CFB-F90DEA15D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75" b="1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Midscale extended-stay median</a:t>
            </a:r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08A034D4-37F1-42E5-B2EA-B8DAAF88C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D33DA686-8083-4527-92FF-35B4CB08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27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27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50%-57%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004ACE01-5839-4FDC-A1FF-5528B1BB4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0B1020"/>
                </a:solidFill>
                <a:latin typeface="Helvetica"/>
                <a:ea typeface="Helvetica"/>
                <a:cs typeface="Helvetica"/>
              </a:rPr>
              <a:t>MODELED GAP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9B427940-9AB0-4C17-B35A-CA122F400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  <a:defRPr sz="1275" b="1">
                <a:solidFill>
                  <a:srgbClr val="66748C"/>
                </a:solidFill>
                <a:latin typeface="Helvetica"/>
                <a:ea typeface="Helvetica"/>
                <a:cs typeface="Helvetica"/>
              </a:defRPr>
            </a:pPr>
            <a:r>
              <a:rPr sz="1275" b="1">
                <a:solidFill>
                  <a:srgbClr val="66748C"/>
                </a:solidFill>
                <a:latin typeface="Helvetica"/>
                <a:ea typeface="Helvetica"/>
                <a:cs typeface="Helvetica"/>
              </a:rPr>
              <a:t>Below the HVS range</a:t>
            </a:r>
          </a:p>
        </p:txBody>
      </p:sp>
      <p:sp>
        <p:nvSpPr>
          <p:cNvPr id="22" name="Shape 19">
            <a:extLst xmlns:a="http://schemas.openxmlformats.org/drawingml/2006/main">
              <a:ext uri="{FF2B5EF4-FFF2-40B4-BE49-F238E27FC236}">
                <a16:creationId xmlns:a16="http://schemas.microsoft.com/office/drawing/2014/main" id="{224CCC9F-9EE8-4DD8-BEDD-D594BD59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07408"/>
            <a:ext cx="10908792" cy="1371600"/>
          </a:xfrm>
          <a:prstGeom xmlns:a="http://schemas.openxmlformats.org/drawingml/2006/main" prst="roundRect">
            <a:avLst>
              <a:gd name="adj" fmla="val 7333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3800E19E-F536-4767-A7D7-173A6DF2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590288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  <a:def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defRPr>
            </a:pPr>
            <a:r>
              <a: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THESIS</a:t>
            </a: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3B209CBB-29BE-47F4-A5CE-A8B756535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882896"/>
            <a:ext cx="10177272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ts val="1800"/>
              </a:lnSpc>
              <a:buNone/>
              <a:def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defRPr>
            </a:pPr>
            <a:r>
              <a:rPr sz="1875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Smaller footprint  •  Livio shell  •  direct sourcing</a:t>
            </a: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6BB0A782-3F8C-4EAC-A190-A01C4AE75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  <a:def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defRPr>
            </a:pPr>
            <a:r>
              <a:rPr sz="1125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09</a:t>
            </a:r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2E25E9B3-FEE0-42E1-B255-39572EB87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  <a:defRPr>
                <a:latin typeface="Helvetica"/>
                <a:ea typeface="Helvetica"/>
                <a:cs typeface="Helvetica"/>
              </a:defRPr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  <p:sp>
        <p:nvSpPr>
          <p:cNvPr id="28" name="added-text">
            <a:extLst xmlns:a="http://schemas.openxmlformats.org/drawingml/2006/main">
              <a:ext uri="{FF2B5EF4-FFF2-40B4-BE49-F238E27FC236}">
                <a16:creationId xmlns:a16="http://schemas.microsoft.com/office/drawing/2014/main" id="{EFE6906D-2C16-4794-9289-BA2C76575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829300"/>
            <a:ext cx="10172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EB8CA"/>
                </a:solidFill>
                <a:latin typeface="Helvetica"/>
                <a:ea typeface="Helvetica"/>
                <a:cs typeface="Helvetica"/>
              </a:defRPr>
            </a:pPr>
            <a:r>
              <a:rPr sz="975" b="0">
                <a:solidFill>
                  <a:srgbClr val="AEB8CA"/>
                </a:solidFill>
                <a:latin typeface="Helvetica"/>
                <a:ea typeface="Helvetica"/>
                <a:cs typeface="Helvetica"/>
              </a:rPr>
              <a:t>Preliminary model versus a national survey; project scope, land and market conditions vary.</a:t>
            </a:r>
          </a:p>
        </p:txBody>
      </p:sp>
    </p:spTree>
    <p:extLst>
      <p:ext uri="{BB962C8B-B14F-4D97-AF65-F5344CB8AC3E}">
        <p14:creationId xmlns:p14="http://schemas.microsoft.com/office/powerpoint/2010/main" val="1548547000"/>
      </p:ext>
    </p:extLst>
  </p:cSld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2026-08-02T22:31:34.3480000Z</dcterms:created>
  <dcterms:modified xsi:type="dcterms:W3CDTF">2026-08-02T22:31:34.3480000Z</dcterms:modified>
</coreProperties>
</file>